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62" r:id="rId5"/>
    <p:sldId id="261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66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31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71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40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45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133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24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40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24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83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6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60016-0B88-44A2-99CD-819C680FA62F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9D011-C4B6-4822-BFA0-415A42E1C0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075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x-no-mark-animated">
            <a:hlinkClick r:id="" action="ppaction://media"/>
            <a:extLst>
              <a:ext uri="{FF2B5EF4-FFF2-40B4-BE49-F238E27FC236}">
                <a16:creationId xmlns:a16="http://schemas.microsoft.com/office/drawing/2014/main" id="{7E9068B0-9985-43A2-8762-DDFEF14DD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/>
          </a:blip>
          <a:stretch>
            <a:fillRect/>
          </a:stretch>
        </p:blipFill>
        <p:spPr>
          <a:xfrm rot="16200000">
            <a:off x="4102521" y="1413387"/>
            <a:ext cx="3986958" cy="52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0E89A-5246-4733-B317-75207F203DBB}"/>
              </a:ext>
            </a:extLst>
          </p:cNvPr>
          <p:cNvSpPr txBox="1"/>
          <p:nvPr/>
        </p:nvSpPr>
        <p:spPr>
          <a:xfrm>
            <a:off x="5196347" y="447397"/>
            <a:ext cx="161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nsolas" panose="020B0609020204030204" pitchFamily="49" charset="0"/>
              </a:rPr>
              <a:t>gpt-2</a:t>
            </a:r>
            <a:endParaRPr lang="en-AU" sz="4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A0437-CBAF-492B-92E1-A70C7621CA65}"/>
              </a:ext>
            </a:extLst>
          </p:cNvPr>
          <p:cNvSpPr txBox="1"/>
          <p:nvPr/>
        </p:nvSpPr>
        <p:spPr>
          <a:xfrm>
            <a:off x="4564624" y="6148993"/>
            <a:ext cx="306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TOK Presentation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56C67-E9B0-475E-94D2-4963B4C45131}"/>
              </a:ext>
            </a:extLst>
          </p:cNvPr>
          <p:cNvSpPr txBox="1"/>
          <p:nvPr/>
        </p:nvSpPr>
        <p:spPr>
          <a:xfrm>
            <a:off x="2910346" y="1350882"/>
            <a:ext cx="637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The AI too dangerous to release</a:t>
            </a:r>
            <a:endParaRPr lang="en-AU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0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D743CA-C5D8-4877-AC7D-FCC31AB02EE1}"/>
              </a:ext>
            </a:extLst>
          </p:cNvPr>
          <p:cNvSpPr txBox="1"/>
          <p:nvPr/>
        </p:nvSpPr>
        <p:spPr>
          <a:xfrm>
            <a:off x="324465" y="124057"/>
            <a:ext cx="8126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How does language affect our perception of knowledge?</a:t>
            </a:r>
            <a:endParaRPr lang="en-AU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04CDF-86FF-4950-B9EF-4492BC6B9B2D}"/>
              </a:ext>
            </a:extLst>
          </p:cNvPr>
          <p:cNvSpPr txBox="1"/>
          <p:nvPr/>
        </p:nvSpPr>
        <p:spPr>
          <a:xfrm>
            <a:off x="1057098" y="2051237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Personal</a:t>
            </a:r>
            <a:endParaRPr lang="en-AU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56367-247B-4AF0-8CAE-985DE0772AD2}"/>
              </a:ext>
            </a:extLst>
          </p:cNvPr>
          <p:cNvSpPr txBox="1"/>
          <p:nvPr/>
        </p:nvSpPr>
        <p:spPr>
          <a:xfrm>
            <a:off x="8268799" y="2047532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Shared</a:t>
            </a:r>
            <a:endParaRPr lang="en-AU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9D5F-3A91-4894-9721-74AB980D4E63}"/>
              </a:ext>
            </a:extLst>
          </p:cNvPr>
          <p:cNvSpPr txBox="1"/>
          <p:nvPr/>
        </p:nvSpPr>
        <p:spPr>
          <a:xfrm>
            <a:off x="1057098" y="3025235"/>
            <a:ext cx="2866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GPT-2 is simply a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mathematical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language</a:t>
            </a:r>
            <a:r>
              <a:rPr lang="en-US" sz="2400" dirty="0">
                <a:latin typeface="Consolas" panose="020B0609020204030204" pitchFamily="49" charset="0"/>
              </a:rPr>
              <a:t> model.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It has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no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personal</a:t>
            </a:r>
            <a:r>
              <a:rPr lang="en-US" sz="2400" dirty="0">
                <a:latin typeface="Consolas" panose="020B0609020204030204" pitchFamily="49" charset="0"/>
              </a:rPr>
              <a:t> knowledge to communicate.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8FDD-32E8-4742-87D8-638BC4CC7874}"/>
              </a:ext>
            </a:extLst>
          </p:cNvPr>
          <p:cNvSpPr txBox="1"/>
          <p:nvPr/>
        </p:nvSpPr>
        <p:spPr>
          <a:xfrm>
            <a:off x="8268798" y="2997556"/>
            <a:ext cx="2866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nsolas" panose="020B0609020204030204" pitchFamily="49" charset="0"/>
              </a:rPr>
              <a:t>Yet GPT-2 can still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latin typeface="Consolas" panose="020B0609020204030204" pitchFamily="49" charset="0"/>
              </a:rPr>
              <a:t> new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shared</a:t>
            </a:r>
            <a:r>
              <a:rPr lang="en-US" sz="2400" dirty="0">
                <a:latin typeface="Consolas" panose="020B0609020204030204" pitchFamily="49" charset="0"/>
              </a:rPr>
              <a:t> knowledge.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  <a:p>
            <a:pPr algn="r"/>
            <a:r>
              <a:rPr lang="en-US" sz="2400" dirty="0">
                <a:latin typeface="Consolas" panose="020B0609020204030204" pitchFamily="49" charset="0"/>
              </a:rPr>
              <a:t>It can still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affect</a:t>
            </a:r>
            <a:r>
              <a:rPr lang="en-US" sz="2400" dirty="0">
                <a:latin typeface="Consolas" panose="020B0609020204030204" pitchFamily="49" charset="0"/>
              </a:rPr>
              <a:t> the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thoughts</a:t>
            </a:r>
            <a:r>
              <a:rPr lang="en-US" sz="2400" dirty="0">
                <a:latin typeface="Consolas" panose="020B0609020204030204" pitchFamily="49" charset="0"/>
              </a:rPr>
              <a:t> of humans.</a:t>
            </a:r>
            <a:endParaRPr lang="en-AU" sz="24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EB05E-2A4D-4864-B97E-9B41022C0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91129" l="10000" r="90000">
                        <a14:foregroundMark x1="51099" y1="91129" x2="51099" y2="91129"/>
                      </a14:backgroundRemoval>
                    </a14:imgEffect>
                  </a14:imgLayer>
                </a14:imgProps>
              </a:ext>
            </a:extLst>
          </a:blip>
          <a:srcRect l="31227" r="31170"/>
          <a:stretch/>
        </p:blipFill>
        <p:spPr>
          <a:xfrm>
            <a:off x="4466303" y="2528923"/>
            <a:ext cx="325939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D743CA-C5D8-4877-AC7D-FCC31AB02EE1}"/>
              </a:ext>
            </a:extLst>
          </p:cNvPr>
          <p:cNvSpPr txBox="1"/>
          <p:nvPr/>
        </p:nvSpPr>
        <p:spPr>
          <a:xfrm>
            <a:off x="3497824" y="162232"/>
            <a:ext cx="56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Death of the Author</a:t>
            </a:r>
            <a:endParaRPr lang="en-AU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04CDF-86FF-4950-B9EF-4492BC6B9B2D}"/>
              </a:ext>
            </a:extLst>
          </p:cNvPr>
          <p:cNvSpPr txBox="1"/>
          <p:nvPr/>
        </p:nvSpPr>
        <p:spPr>
          <a:xfrm>
            <a:off x="1057098" y="2051237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Communication</a:t>
            </a:r>
            <a:endParaRPr lang="en-AU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56367-247B-4AF0-8CAE-985DE0772AD2}"/>
              </a:ext>
            </a:extLst>
          </p:cNvPr>
          <p:cNvSpPr txBox="1"/>
          <p:nvPr/>
        </p:nvSpPr>
        <p:spPr>
          <a:xfrm>
            <a:off x="8268799" y="2047532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Interpretation</a:t>
            </a:r>
            <a:endParaRPr lang="en-AU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9C9C0-1584-4646-89FA-5174AD2E1D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98462" y="2639717"/>
            <a:ext cx="3795075" cy="3825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59D5F-3A91-4894-9721-74AB980D4E63}"/>
              </a:ext>
            </a:extLst>
          </p:cNvPr>
          <p:cNvSpPr txBox="1"/>
          <p:nvPr/>
        </p:nvSpPr>
        <p:spPr>
          <a:xfrm>
            <a:off x="1057098" y="3025235"/>
            <a:ext cx="2866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Language is a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tool of communication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It is the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author’s intent </a:t>
            </a:r>
            <a:r>
              <a:rPr lang="en-US" sz="2400" dirty="0">
                <a:latin typeface="Consolas" panose="020B0609020204030204" pitchFamily="49" charset="0"/>
              </a:rPr>
              <a:t>that matters most.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8FDD-32E8-4742-87D8-638BC4CC7874}"/>
              </a:ext>
            </a:extLst>
          </p:cNvPr>
          <p:cNvSpPr txBox="1"/>
          <p:nvPr/>
        </p:nvSpPr>
        <p:spPr>
          <a:xfrm>
            <a:off x="8268798" y="2997556"/>
            <a:ext cx="2866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nsolas" panose="020B0609020204030204" pitchFamily="49" charset="0"/>
              </a:rPr>
              <a:t>Language has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inherent meaning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  <a:p>
            <a:pPr algn="r"/>
            <a:r>
              <a:rPr lang="en-US" sz="2400" dirty="0">
                <a:latin typeface="Consolas" panose="020B0609020204030204" pitchFamily="49" charset="0"/>
              </a:rPr>
              <a:t>The author doesn’t control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the effect </a:t>
            </a:r>
            <a:r>
              <a:rPr lang="en-US" sz="2400" dirty="0">
                <a:latin typeface="Consolas" panose="020B0609020204030204" pitchFamily="49" charset="0"/>
              </a:rPr>
              <a:t>the text has on readers.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D7C1D-4F22-4E10-98D6-EEEB92B08F10}"/>
              </a:ext>
            </a:extLst>
          </p:cNvPr>
          <p:cNvSpPr txBox="1"/>
          <p:nvPr/>
        </p:nvSpPr>
        <p:spPr>
          <a:xfrm>
            <a:off x="3186264" y="923920"/>
            <a:ext cx="629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“The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birth</a:t>
            </a:r>
            <a:r>
              <a:rPr lang="en-US" sz="2400" dirty="0">
                <a:latin typeface="Consolas" panose="020B0609020204030204" pitchFamily="49" charset="0"/>
              </a:rPr>
              <a:t> of the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reader</a:t>
            </a:r>
            <a:r>
              <a:rPr lang="en-US" sz="2400" dirty="0">
                <a:latin typeface="Consolas" panose="020B0609020204030204" pitchFamily="49" charset="0"/>
              </a:rPr>
              <a:t> must be at the cost of the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death</a:t>
            </a:r>
            <a:r>
              <a:rPr lang="en-US" sz="2400" dirty="0">
                <a:latin typeface="Consolas" panose="020B0609020204030204" pitchFamily="49" charset="0"/>
              </a:rPr>
              <a:t> of the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en-US" sz="2400" dirty="0">
                <a:latin typeface="Consolas" panose="020B0609020204030204" pitchFamily="49" charset="0"/>
              </a:rPr>
              <a:t>”</a:t>
            </a:r>
            <a:endParaRPr lang="en-A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1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D743CA-C5D8-4877-AC7D-FCC31AB02EE1}"/>
              </a:ext>
            </a:extLst>
          </p:cNvPr>
          <p:cNvSpPr txBox="1"/>
          <p:nvPr/>
        </p:nvSpPr>
        <p:spPr>
          <a:xfrm>
            <a:off x="4174340" y="55880"/>
            <a:ext cx="5515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Art and Theft</a:t>
            </a:r>
            <a:endParaRPr lang="en-AU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04CDF-86FF-4950-B9EF-4492BC6B9B2D}"/>
              </a:ext>
            </a:extLst>
          </p:cNvPr>
          <p:cNvSpPr txBox="1"/>
          <p:nvPr/>
        </p:nvSpPr>
        <p:spPr>
          <a:xfrm>
            <a:off x="1587910" y="2054943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Imitation</a:t>
            </a:r>
            <a:endParaRPr lang="en-AU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56367-247B-4AF0-8CAE-985DE0772AD2}"/>
              </a:ext>
            </a:extLst>
          </p:cNvPr>
          <p:cNvSpPr txBox="1"/>
          <p:nvPr/>
        </p:nvSpPr>
        <p:spPr>
          <a:xfrm>
            <a:off x="7737986" y="2054942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Creation</a:t>
            </a:r>
            <a:endParaRPr lang="en-AU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9D5F-3A91-4894-9721-74AB980D4E63}"/>
              </a:ext>
            </a:extLst>
          </p:cNvPr>
          <p:cNvSpPr txBox="1"/>
          <p:nvPr/>
        </p:nvSpPr>
        <p:spPr>
          <a:xfrm>
            <a:off x="1587910" y="3028941"/>
            <a:ext cx="2866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An AI is like a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child</a:t>
            </a:r>
            <a:r>
              <a:rPr lang="en-US" sz="2400" dirty="0">
                <a:latin typeface="Consolas" panose="020B0609020204030204" pitchFamily="49" charset="0"/>
              </a:rPr>
              <a:t> made using math.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It copies and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regurgitates</a:t>
            </a:r>
            <a:r>
              <a:rPr lang="en-US" sz="2400" dirty="0">
                <a:latin typeface="Consolas" panose="020B0609020204030204" pitchFamily="49" charset="0"/>
              </a:rPr>
              <a:t> without a mind of its own.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8FDD-32E8-4742-87D8-638BC4CC7874}"/>
              </a:ext>
            </a:extLst>
          </p:cNvPr>
          <p:cNvSpPr txBox="1"/>
          <p:nvPr/>
        </p:nvSpPr>
        <p:spPr>
          <a:xfrm>
            <a:off x="7737985" y="3004966"/>
            <a:ext cx="2866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nsolas" panose="020B0609020204030204" pitchFamily="49" charset="0"/>
              </a:rPr>
              <a:t>The AI is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creating</a:t>
            </a:r>
            <a:r>
              <a:rPr lang="en-US" sz="2400" dirty="0">
                <a:latin typeface="Consolas" panose="020B0609020204030204" pitchFamily="49" charset="0"/>
              </a:rPr>
              <a:t> something never seen before.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  <a:p>
            <a:pPr algn="r"/>
            <a:r>
              <a:rPr lang="en-US" sz="2400" dirty="0">
                <a:latin typeface="Consolas" panose="020B0609020204030204" pitchFamily="49" charset="0"/>
              </a:rPr>
              <a:t>Humans cannot create art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without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learning</a:t>
            </a:r>
            <a:r>
              <a:rPr lang="en-US" sz="2400" dirty="0">
                <a:latin typeface="Consolas" panose="020B0609020204030204" pitchFamily="49" charset="0"/>
              </a:rPr>
              <a:t> too.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93E2E-D62F-446B-859A-D3AE52E54AB1}"/>
              </a:ext>
            </a:extLst>
          </p:cNvPr>
          <p:cNvSpPr txBox="1"/>
          <p:nvPr/>
        </p:nvSpPr>
        <p:spPr>
          <a:xfrm>
            <a:off x="2567447" y="763766"/>
            <a:ext cx="705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“Good artists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copy</a:t>
            </a:r>
            <a:r>
              <a:rPr lang="en-US" sz="2400" dirty="0">
                <a:latin typeface="Consolas" panose="020B0609020204030204" pitchFamily="49" charset="0"/>
              </a:rPr>
              <a:t>, great artists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steal</a:t>
            </a:r>
            <a:r>
              <a:rPr lang="en-US" sz="2400" dirty="0">
                <a:latin typeface="Consolas" panose="020B0609020204030204" pitchFamily="49" charset="0"/>
              </a:rPr>
              <a:t>”</a:t>
            </a:r>
            <a:endParaRPr lang="en-AU" sz="24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138D3-94D9-4F35-95B9-70E7116C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8" b="94942" l="9923" r="89923">
                        <a14:foregroundMark x1="64884" y1="63424" x2="64884" y2="63424"/>
                        <a14:foregroundMark x1="56093" y1="25875" x2="62674" y2="73930"/>
                        <a14:foregroundMark x1="56093" y1="87224" x2="62262" y2="87808"/>
                        <a14:foregroundMark x1="57892" y1="94942" x2="61799" y2="87808"/>
                        <a14:foregroundMark x1="42108" y1="7588" x2="42108" y2="7588"/>
                        <a14:foregroundMark x1="42108" y1="7588" x2="42982" y2="66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4340" y="3004966"/>
            <a:ext cx="3843315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uturistic_Holograph_Hologram">
            <a:hlinkClick r:id="" action="ppaction://media"/>
            <a:extLst>
              <a:ext uri="{FF2B5EF4-FFF2-40B4-BE49-F238E27FC236}">
                <a16:creationId xmlns:a16="http://schemas.microsoft.com/office/drawing/2014/main" id="{A1901AF6-DF61-44E5-96B0-B80C1D8D5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1464" y="2426854"/>
            <a:ext cx="7069396" cy="3976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43CA-C5D8-4877-AC7D-FCC31AB02EE1}"/>
              </a:ext>
            </a:extLst>
          </p:cNvPr>
          <p:cNvSpPr txBox="1"/>
          <p:nvPr/>
        </p:nvSpPr>
        <p:spPr>
          <a:xfrm>
            <a:off x="4174340" y="55880"/>
            <a:ext cx="356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</a:rPr>
              <a:t>Implications</a:t>
            </a:r>
            <a:endParaRPr lang="en-AU" sz="4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04CDF-86FF-4950-B9EF-4492BC6B9B2D}"/>
              </a:ext>
            </a:extLst>
          </p:cNvPr>
          <p:cNvSpPr txBox="1"/>
          <p:nvPr/>
        </p:nvSpPr>
        <p:spPr>
          <a:xfrm>
            <a:off x="1145459" y="2300539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Negative</a:t>
            </a:r>
            <a:endParaRPr lang="en-AU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56367-247B-4AF0-8CAE-985DE0772AD2}"/>
              </a:ext>
            </a:extLst>
          </p:cNvPr>
          <p:cNvSpPr txBox="1"/>
          <p:nvPr/>
        </p:nvSpPr>
        <p:spPr>
          <a:xfrm>
            <a:off x="8180437" y="2324513"/>
            <a:ext cx="28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Positive</a:t>
            </a:r>
            <a:endParaRPr lang="en-AU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9D5F-3A91-4894-9721-74AB980D4E63}"/>
              </a:ext>
            </a:extLst>
          </p:cNvPr>
          <p:cNvSpPr txBox="1"/>
          <p:nvPr/>
        </p:nvSpPr>
        <p:spPr>
          <a:xfrm>
            <a:off x="1145459" y="3274537"/>
            <a:ext cx="2866104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Review bombing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400" dirty="0">
                <a:solidFill>
                  <a:srgbClr val="00B050"/>
                </a:solidFill>
                <a:latin typeface="Consolas" panose="020B0609020204030204" pitchFamily="49" charset="0"/>
              </a:rPr>
              <a:t>Fake</a:t>
            </a:r>
            <a:r>
              <a:rPr lang="en-AU" sz="2400" dirty="0">
                <a:latin typeface="Consolas" panose="020B0609020204030204" pitchFamily="49" charset="0"/>
              </a:rPr>
              <a:t> news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400" dirty="0">
                <a:latin typeface="Consolas" panose="020B0609020204030204" pitchFamily="49" charset="0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sz="2400" dirty="0">
                <a:latin typeface="Consolas" panose="020B0609020204030204" pitchFamily="49" charset="0"/>
              </a:rPr>
              <a:t>Propaganda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8FDD-32E8-4742-87D8-638BC4CC7874}"/>
              </a:ext>
            </a:extLst>
          </p:cNvPr>
          <p:cNvSpPr txBox="1"/>
          <p:nvPr/>
        </p:nvSpPr>
        <p:spPr>
          <a:xfrm>
            <a:off x="8180436" y="3274537"/>
            <a:ext cx="2866104" cy="335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New art</a:t>
            </a:r>
          </a:p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AI research</a:t>
            </a:r>
          </a:p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Creative</a:t>
            </a:r>
            <a:r>
              <a:rPr lang="en-US" sz="2400" dirty="0">
                <a:latin typeface="Consolas" panose="020B0609020204030204" pitchFamily="49" charset="0"/>
              </a:rPr>
              <a:t> opportunities</a:t>
            </a:r>
          </a:p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nsolas" panose="020B0609020204030204" pitchFamily="49" charset="0"/>
              </a:rPr>
              <a:t>Entertainment</a:t>
            </a:r>
          </a:p>
          <a:p>
            <a:pPr marL="342900" indent="-342900" algn="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93E2E-D62F-446B-859A-D3AE52E54AB1}"/>
              </a:ext>
            </a:extLst>
          </p:cNvPr>
          <p:cNvSpPr txBox="1"/>
          <p:nvPr/>
        </p:nvSpPr>
        <p:spPr>
          <a:xfrm>
            <a:off x="2881465" y="780452"/>
            <a:ext cx="642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AI</a:t>
            </a:r>
            <a:r>
              <a:rPr lang="en-US" sz="2400" dirty="0">
                <a:latin typeface="Consolas" panose="020B0609020204030204" pitchFamily="49" charset="0"/>
              </a:rPr>
              <a:t> is likely to be either the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best</a:t>
            </a:r>
            <a:r>
              <a:rPr lang="en-US" sz="2400" dirty="0">
                <a:latin typeface="Consolas" panose="020B0609020204030204" pitchFamily="49" charset="0"/>
              </a:rPr>
              <a:t> or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worst</a:t>
            </a:r>
            <a:r>
              <a:rPr lang="en-US" sz="2400" dirty="0">
                <a:latin typeface="Consolas" panose="020B0609020204030204" pitchFamily="49" charset="0"/>
              </a:rPr>
              <a:t> thing to happen to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humanity</a:t>
            </a:r>
            <a:r>
              <a:rPr lang="en-US" sz="2400" dirty="0">
                <a:latin typeface="Consolas" panose="020B0609020204030204" pitchFamily="49" charset="0"/>
              </a:rPr>
              <a:t>”</a:t>
            </a:r>
            <a:endParaRPr lang="en-A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B1F24-5C5E-4F40-AA45-42689B8F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032" y="1356051"/>
            <a:ext cx="8443936" cy="41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67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197</Words>
  <Application>Microsoft Office PowerPoint</Application>
  <PresentationFormat>Widescreen</PresentationFormat>
  <Paragraphs>44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Ulban Adhikary</dc:creator>
  <cp:lastModifiedBy>Ulban Adhikary</cp:lastModifiedBy>
  <cp:revision>19</cp:revision>
  <dcterms:created xsi:type="dcterms:W3CDTF">2020-05-29T23:57:27Z</dcterms:created>
  <dcterms:modified xsi:type="dcterms:W3CDTF">2020-05-31T11:15:45Z</dcterms:modified>
</cp:coreProperties>
</file>